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65" r:id="rId3"/>
    <p:sldId id="266" r:id="rId4"/>
    <p:sldId id="270" r:id="rId5"/>
    <p:sldId id="259" r:id="rId6"/>
    <p:sldId id="272" r:id="rId7"/>
    <p:sldId id="274" r:id="rId8"/>
    <p:sldId id="273" r:id="rId9"/>
    <p:sldId id="256" r:id="rId10"/>
    <p:sldId id="258" r:id="rId11"/>
    <p:sldId id="269" r:id="rId12"/>
    <p:sldId id="268" r:id="rId13"/>
    <p:sldId id="260" r:id="rId14"/>
    <p:sldId id="261" r:id="rId15"/>
    <p:sldId id="262" r:id="rId16"/>
    <p:sldId id="264" r:id="rId17"/>
    <p:sldId id="26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3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F735C0D-C990-49B1-84B1-7F15E81BE5E5}"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627030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735C0D-C990-49B1-84B1-7F15E81BE5E5}"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36124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735C0D-C990-49B1-84B1-7F15E81BE5E5}"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1378878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735C0D-C990-49B1-84B1-7F15E81BE5E5}"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2053408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F735C0D-C990-49B1-84B1-7F15E81BE5E5}"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332178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735C0D-C990-49B1-84B1-7F15E81BE5E5}"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179570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735C0D-C990-49B1-84B1-7F15E81BE5E5}" type="datetimeFigureOut">
              <a:rPr lang="zh-CN" altLang="en-US" smtClean="0"/>
              <a:t>2022/12/15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1443929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735C0D-C990-49B1-84B1-7F15E81BE5E5}" type="datetimeFigureOut">
              <a:rPr lang="zh-CN" altLang="en-US" smtClean="0"/>
              <a:t>2022/12/15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189847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735C0D-C990-49B1-84B1-7F15E81BE5E5}" type="datetimeFigureOut">
              <a:rPr lang="zh-CN" altLang="en-US" smtClean="0"/>
              <a:t>2022/12/15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1382247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F735C0D-C990-49B1-84B1-7F15E81BE5E5}"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1801241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F735C0D-C990-49B1-84B1-7F15E81BE5E5}"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1689481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735C0D-C990-49B1-84B1-7F15E81BE5E5}" type="datetimeFigureOut">
              <a:rPr lang="zh-CN" altLang="en-US" smtClean="0"/>
              <a:t>2022/12/15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72714-2BC3-45AD-9941-F0D971073093}" type="slidenum">
              <a:rPr lang="zh-CN" altLang="en-US" smtClean="0"/>
              <a:t>‹#›</a:t>
            </a:fld>
            <a:endParaRPr lang="zh-CN" altLang="en-US"/>
          </a:p>
        </p:txBody>
      </p:sp>
    </p:spTree>
    <p:extLst>
      <p:ext uri="{BB962C8B-B14F-4D97-AF65-F5344CB8AC3E}">
        <p14:creationId xmlns:p14="http://schemas.microsoft.com/office/powerpoint/2010/main" val="245398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680" y="172085"/>
            <a:ext cx="3703320" cy="823595"/>
          </a:xfrm>
        </p:spPr>
        <p:txBody>
          <a:bodyPr>
            <a:normAutofit/>
          </a:bodyPr>
          <a:lstStyle/>
          <a:p>
            <a:r>
              <a:rPr lang="en-US" altLang="zh-CN" b="1" dirty="0" smtClean="0"/>
              <a:t>Over View</a:t>
            </a:r>
            <a:endParaRPr lang="zh-CN" altLang="en-US" b="1" dirty="0"/>
          </a:p>
        </p:txBody>
      </p:sp>
      <p:sp>
        <p:nvSpPr>
          <p:cNvPr id="3" name="内容占位符 2"/>
          <p:cNvSpPr>
            <a:spLocks noGrp="1"/>
          </p:cNvSpPr>
          <p:nvPr>
            <p:ph idx="1"/>
          </p:nvPr>
        </p:nvSpPr>
        <p:spPr>
          <a:xfrm>
            <a:off x="449580" y="1137920"/>
            <a:ext cx="11353800" cy="2347405"/>
          </a:xfrm>
        </p:spPr>
        <p:txBody>
          <a:bodyPr>
            <a:normAutofit lnSpcReduction="10000"/>
          </a:bodyPr>
          <a:lstStyle/>
          <a:p>
            <a:pPr marL="0" indent="0">
              <a:buNone/>
            </a:pPr>
            <a:r>
              <a:rPr lang="en-US" altLang="zh-CN" dirty="0" smtClean="0"/>
              <a:t>During the cold chain transportation, the temperature and humidity requirements are very high. Incorrect temperature can cause very serious financial </a:t>
            </a:r>
            <a:r>
              <a:rPr lang="en-US" altLang="zh-CN" dirty="0" err="1" smtClean="0"/>
              <a:t>lossWith</a:t>
            </a:r>
            <a:r>
              <a:rPr lang="en-US" altLang="zh-CN" dirty="0" smtClean="0"/>
              <a:t> the development of Internet of Things technology, many smart terminals have been applied to the cold chain transportation industry. The data of the current environment can be obtained in real time and uploaded to the cloud for analysis and monitoring</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9851" y="3652670"/>
            <a:ext cx="4088756" cy="2818275"/>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3"/>
          <a:stretch>
            <a:fillRect/>
          </a:stretch>
        </p:blipFill>
        <p:spPr>
          <a:xfrm>
            <a:off x="739801" y="3445130"/>
            <a:ext cx="4980280" cy="3193161"/>
          </a:xfrm>
          <a:prstGeom prst="rect">
            <a:avLst/>
          </a:prstGeom>
        </p:spPr>
      </p:pic>
    </p:spTree>
    <p:extLst>
      <p:ext uri="{BB962C8B-B14F-4D97-AF65-F5344CB8AC3E}">
        <p14:creationId xmlns:p14="http://schemas.microsoft.com/office/powerpoint/2010/main" val="4021408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819" y="1998217"/>
            <a:ext cx="1495250" cy="10883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145" y="3656725"/>
            <a:ext cx="1525080" cy="11100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746" y="5258367"/>
            <a:ext cx="1575879" cy="11470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图片 7"/>
          <p:cNvPicPr>
            <a:picLocks noChangeAspect="1"/>
          </p:cNvPicPr>
          <p:nvPr/>
        </p:nvPicPr>
        <p:blipFill>
          <a:blip r:embed="rId3"/>
          <a:stretch>
            <a:fillRect/>
          </a:stretch>
        </p:blipFill>
        <p:spPr>
          <a:xfrm>
            <a:off x="5288786" y="3620118"/>
            <a:ext cx="1849582" cy="1268623"/>
          </a:xfrm>
          <a:prstGeom prst="rect">
            <a:avLst/>
          </a:prstGeom>
        </p:spPr>
      </p:pic>
      <p:sp>
        <p:nvSpPr>
          <p:cNvPr id="10" name="文本框 9"/>
          <p:cNvSpPr txBox="1"/>
          <p:nvPr/>
        </p:nvSpPr>
        <p:spPr>
          <a:xfrm>
            <a:off x="1120855" y="3153498"/>
            <a:ext cx="1473480" cy="369332"/>
          </a:xfrm>
          <a:prstGeom prst="rect">
            <a:avLst/>
          </a:prstGeom>
          <a:noFill/>
        </p:spPr>
        <p:txBody>
          <a:bodyPr wrap="none" rtlCol="0">
            <a:spAutoFit/>
          </a:bodyPr>
          <a:lstStyle/>
          <a:p>
            <a:r>
              <a:rPr lang="en-US" altLang="zh-CN" dirty="0" smtClean="0"/>
              <a:t> </a:t>
            </a:r>
            <a:r>
              <a:rPr lang="en-US" altLang="zh-CN" dirty="0" err="1" smtClean="0"/>
              <a:t>LoRaNode</a:t>
            </a:r>
            <a:r>
              <a:rPr lang="en-US" altLang="zh-CN" dirty="0" smtClean="0"/>
              <a:t> 1</a:t>
            </a:r>
            <a:endParaRPr lang="zh-CN" altLang="en-US" dirty="0"/>
          </a:p>
        </p:txBody>
      </p:sp>
      <p:sp>
        <p:nvSpPr>
          <p:cNvPr id="12" name="文本框 11"/>
          <p:cNvSpPr txBox="1"/>
          <p:nvPr/>
        </p:nvSpPr>
        <p:spPr>
          <a:xfrm>
            <a:off x="1135204" y="4778213"/>
            <a:ext cx="1882728" cy="369332"/>
          </a:xfrm>
          <a:prstGeom prst="rect">
            <a:avLst/>
          </a:prstGeom>
          <a:noFill/>
        </p:spPr>
        <p:txBody>
          <a:bodyPr wrap="square" rtlCol="0">
            <a:spAutoFit/>
          </a:bodyPr>
          <a:lstStyle/>
          <a:p>
            <a:r>
              <a:rPr lang="en-US" altLang="zh-CN" dirty="0" err="1" smtClean="0"/>
              <a:t>LoRaNode</a:t>
            </a:r>
            <a:r>
              <a:rPr lang="en-US" altLang="zh-CN" dirty="0" smtClean="0"/>
              <a:t> 2</a:t>
            </a:r>
            <a:endParaRPr lang="zh-CN" altLang="en-US" dirty="0"/>
          </a:p>
        </p:txBody>
      </p:sp>
      <p:sp>
        <p:nvSpPr>
          <p:cNvPr id="15" name="文本框 14"/>
          <p:cNvSpPr txBox="1"/>
          <p:nvPr/>
        </p:nvSpPr>
        <p:spPr>
          <a:xfrm>
            <a:off x="1135204" y="6428273"/>
            <a:ext cx="1410964" cy="369332"/>
          </a:xfrm>
          <a:prstGeom prst="rect">
            <a:avLst/>
          </a:prstGeom>
          <a:noFill/>
        </p:spPr>
        <p:txBody>
          <a:bodyPr wrap="none" rtlCol="0">
            <a:spAutoFit/>
          </a:bodyPr>
          <a:lstStyle/>
          <a:p>
            <a:r>
              <a:rPr lang="en-US" altLang="zh-CN" dirty="0" err="1" smtClean="0"/>
              <a:t>LoRaNode</a:t>
            </a:r>
            <a:r>
              <a:rPr lang="en-US" altLang="zh-CN" dirty="0" smtClean="0"/>
              <a:t> 3</a:t>
            </a:r>
            <a:endParaRPr lang="zh-CN" altLang="en-US" dirty="0"/>
          </a:p>
        </p:txBody>
      </p:sp>
      <p:sp>
        <p:nvSpPr>
          <p:cNvPr id="28" name="文本框 27"/>
          <p:cNvSpPr txBox="1"/>
          <p:nvPr/>
        </p:nvSpPr>
        <p:spPr>
          <a:xfrm>
            <a:off x="3545895" y="2681800"/>
            <a:ext cx="800219" cy="369332"/>
          </a:xfrm>
          <a:prstGeom prst="rect">
            <a:avLst/>
          </a:prstGeom>
          <a:noFill/>
        </p:spPr>
        <p:txBody>
          <a:bodyPr wrap="none" rtlCol="0">
            <a:spAutoFit/>
          </a:bodyPr>
          <a:lstStyle/>
          <a:p>
            <a:r>
              <a:rPr lang="en-US" altLang="zh-CN" dirty="0" smtClean="0"/>
              <a:t>MQTT</a:t>
            </a:r>
            <a:endParaRPr lang="zh-CN" altLang="en-US" dirty="0"/>
          </a:p>
        </p:txBody>
      </p:sp>
      <p:pic>
        <p:nvPicPr>
          <p:cNvPr id="1024" name="图片 10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9152" y="2237709"/>
            <a:ext cx="1167227" cy="915789"/>
          </a:xfrm>
          <a:prstGeom prst="rect">
            <a:avLst/>
          </a:prstGeom>
        </p:spPr>
      </p:pic>
      <p:pic>
        <p:nvPicPr>
          <p:cNvPr id="1032" name="图片 10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2094" y="3688014"/>
            <a:ext cx="1196903" cy="11328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72" name="图片 10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4300" y="5545326"/>
            <a:ext cx="1516930" cy="1018636"/>
          </a:xfrm>
          <a:prstGeom prst="rect">
            <a:avLst/>
          </a:prstGeom>
        </p:spPr>
      </p:pic>
      <p:pic>
        <p:nvPicPr>
          <p:cNvPr id="1077" name="图片 10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7572" y="3532198"/>
            <a:ext cx="696914" cy="1444459"/>
          </a:xfrm>
          <a:prstGeom prst="rect">
            <a:avLst/>
          </a:prstGeom>
        </p:spPr>
      </p:pic>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40" y="124842"/>
            <a:ext cx="8728857" cy="1045230"/>
          </a:xfrm>
          <a:prstGeom prst="rect">
            <a:avLst/>
          </a:prstGeom>
        </p:spPr>
      </p:pic>
      <p:cxnSp>
        <p:nvCxnSpPr>
          <p:cNvPr id="4" name="直接箭头连接符 3"/>
          <p:cNvCxnSpPr>
            <a:stCxn id="5" idx="6"/>
          </p:cNvCxnSpPr>
          <p:nvPr/>
        </p:nvCxnSpPr>
        <p:spPr>
          <a:xfrm>
            <a:off x="2539069" y="2542384"/>
            <a:ext cx="2652691" cy="1134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6"/>
            <a:endCxn id="8" idx="1"/>
          </p:cNvCxnSpPr>
          <p:nvPr/>
        </p:nvCxnSpPr>
        <p:spPr>
          <a:xfrm>
            <a:off x="2603225" y="4211748"/>
            <a:ext cx="2685561" cy="42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6"/>
          </p:cNvCxnSpPr>
          <p:nvPr/>
        </p:nvCxnSpPr>
        <p:spPr>
          <a:xfrm flipV="1">
            <a:off x="2628625" y="4929187"/>
            <a:ext cx="2563135" cy="902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113708" y="3885097"/>
            <a:ext cx="800219" cy="369332"/>
          </a:xfrm>
          <a:prstGeom prst="rect">
            <a:avLst/>
          </a:prstGeom>
          <a:noFill/>
        </p:spPr>
        <p:txBody>
          <a:bodyPr wrap="none" rtlCol="0">
            <a:spAutoFit/>
          </a:bodyPr>
          <a:lstStyle/>
          <a:p>
            <a:r>
              <a:rPr lang="en-US" altLang="zh-CN" dirty="0" smtClean="0"/>
              <a:t>MQTT</a:t>
            </a:r>
            <a:endParaRPr lang="zh-CN" altLang="en-US" dirty="0"/>
          </a:p>
        </p:txBody>
      </p:sp>
      <p:sp>
        <p:nvSpPr>
          <p:cNvPr id="37" name="文本框 36"/>
          <p:cNvSpPr txBox="1"/>
          <p:nvPr/>
        </p:nvSpPr>
        <p:spPr>
          <a:xfrm>
            <a:off x="3242399" y="5507225"/>
            <a:ext cx="800219" cy="369332"/>
          </a:xfrm>
          <a:prstGeom prst="rect">
            <a:avLst/>
          </a:prstGeom>
          <a:noFill/>
        </p:spPr>
        <p:txBody>
          <a:bodyPr wrap="none" rtlCol="0">
            <a:spAutoFit/>
          </a:bodyPr>
          <a:lstStyle/>
          <a:p>
            <a:r>
              <a:rPr lang="en-US" altLang="zh-CN" dirty="0" smtClean="0"/>
              <a:t>MQTT</a:t>
            </a:r>
            <a:endParaRPr lang="zh-CN" altLang="en-US" dirty="0"/>
          </a:p>
        </p:txBody>
      </p:sp>
      <p:cxnSp>
        <p:nvCxnSpPr>
          <p:cNvPr id="29" name="直接箭头连接符 28"/>
          <p:cNvCxnSpPr>
            <a:stCxn id="8" idx="3"/>
            <a:endCxn id="1032" idx="2"/>
          </p:cNvCxnSpPr>
          <p:nvPr/>
        </p:nvCxnSpPr>
        <p:spPr>
          <a:xfrm flipV="1">
            <a:off x="7138368" y="4254429"/>
            <a:ext cx="95372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032" idx="3"/>
            <a:endCxn id="1024" idx="1"/>
          </p:cNvCxnSpPr>
          <p:nvPr/>
        </p:nvCxnSpPr>
        <p:spPr>
          <a:xfrm flipV="1">
            <a:off x="8690546" y="2695604"/>
            <a:ext cx="1528606" cy="992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032" idx="0"/>
            <a:endCxn id="1077" idx="1"/>
          </p:cNvCxnSpPr>
          <p:nvPr/>
        </p:nvCxnSpPr>
        <p:spPr>
          <a:xfrm flipV="1">
            <a:off x="9288997" y="4254428"/>
            <a:ext cx="122857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032" idx="1"/>
            <a:endCxn id="1072" idx="1"/>
          </p:cNvCxnSpPr>
          <p:nvPr/>
        </p:nvCxnSpPr>
        <p:spPr>
          <a:xfrm>
            <a:off x="8690546" y="4820843"/>
            <a:ext cx="1353754" cy="1233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8799197" y="256965"/>
            <a:ext cx="3200400" cy="523220"/>
          </a:xfrm>
          <a:prstGeom prst="rect">
            <a:avLst/>
          </a:prstGeom>
          <a:noFill/>
        </p:spPr>
        <p:txBody>
          <a:bodyPr wrap="square" rtlCol="0">
            <a:spAutoFit/>
          </a:bodyPr>
          <a:lstStyle/>
          <a:p>
            <a:r>
              <a:rPr lang="en-US" altLang="zh-CN" sz="2800" b="1" dirty="0" smtClean="0"/>
              <a:t>Implementation 2</a:t>
            </a:r>
            <a:endParaRPr lang="zh-CN" altLang="en-US" sz="2800" b="1" dirty="0"/>
          </a:p>
        </p:txBody>
      </p:sp>
      <p:sp>
        <p:nvSpPr>
          <p:cNvPr id="39" name="文本框 38"/>
          <p:cNvSpPr txBox="1"/>
          <p:nvPr/>
        </p:nvSpPr>
        <p:spPr>
          <a:xfrm>
            <a:off x="100142" y="1280894"/>
            <a:ext cx="10851047" cy="400110"/>
          </a:xfrm>
          <a:prstGeom prst="rect">
            <a:avLst/>
          </a:prstGeom>
          <a:noFill/>
        </p:spPr>
        <p:txBody>
          <a:bodyPr wrap="none" rtlCol="0">
            <a:spAutoFit/>
          </a:bodyPr>
          <a:lstStyle/>
          <a:p>
            <a:r>
              <a:rPr lang="en-US" altLang="zh-CN" sz="2000" b="1" dirty="0" smtClean="0"/>
              <a:t>Use the MQTT protocol to realize the three boards individually connected to the AWS cloud</a:t>
            </a:r>
            <a:endParaRPr lang="zh-CN" altLang="en-US" sz="2000" b="1" dirty="0"/>
          </a:p>
        </p:txBody>
      </p:sp>
    </p:spTree>
    <p:extLst>
      <p:ext uri="{BB962C8B-B14F-4D97-AF65-F5344CB8AC3E}">
        <p14:creationId xmlns:p14="http://schemas.microsoft.com/office/powerpoint/2010/main" val="157898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0200" y="2955925"/>
            <a:ext cx="10515600" cy="1325563"/>
          </a:xfrm>
        </p:spPr>
        <p:txBody>
          <a:bodyPr>
            <a:normAutofit fontScale="90000"/>
          </a:bodyPr>
          <a:lstStyle/>
          <a:p>
            <a:r>
              <a:rPr lang="en-US" altLang="zh-CN" sz="6000" b="1" dirty="0"/>
              <a:t>Cloud Experiment Description</a:t>
            </a:r>
            <a:r>
              <a:rPr lang="zh-CN" altLang="zh-CN" b="1" dirty="0"/>
              <a:t/>
            </a:r>
            <a:br>
              <a:rPr lang="zh-CN" altLang="zh-CN" b="1" dirty="0"/>
            </a:br>
            <a:endParaRPr lang="zh-CN" altLang="en-US" dirty="0"/>
          </a:p>
        </p:txBody>
      </p:sp>
    </p:spTree>
    <p:extLst>
      <p:ext uri="{BB962C8B-B14F-4D97-AF65-F5344CB8AC3E}">
        <p14:creationId xmlns:p14="http://schemas.microsoft.com/office/powerpoint/2010/main" val="2556505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7960" y="115007"/>
            <a:ext cx="4251960" cy="1012754"/>
          </a:xfrm>
        </p:spPr>
        <p:txBody>
          <a:bodyPr/>
          <a:lstStyle/>
          <a:p>
            <a:r>
              <a:rPr lang="en-US" altLang="zh-CN" b="1" dirty="0"/>
              <a:t>C</a:t>
            </a:r>
            <a:r>
              <a:rPr lang="en-US" altLang="zh-CN" b="1" dirty="0" smtClean="0"/>
              <a:t>onnect To AWS </a:t>
            </a:r>
            <a:endParaRPr lang="zh-CN" altLang="en-US"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 y="2981510"/>
            <a:ext cx="6503261" cy="3277050"/>
          </a:xfrm>
          <a:prstGeom prst="rect">
            <a:avLst/>
          </a:prstGeom>
        </p:spPr>
      </p:pic>
      <p:sp>
        <p:nvSpPr>
          <p:cNvPr id="5" name="文本框 4"/>
          <p:cNvSpPr txBox="1"/>
          <p:nvPr/>
        </p:nvSpPr>
        <p:spPr>
          <a:xfrm>
            <a:off x="457200" y="1128626"/>
            <a:ext cx="10903947" cy="1200329"/>
          </a:xfrm>
          <a:prstGeom prst="rect">
            <a:avLst/>
          </a:prstGeom>
          <a:noFill/>
        </p:spPr>
        <p:txBody>
          <a:bodyPr wrap="none" rtlCol="0">
            <a:spAutoFit/>
          </a:bodyPr>
          <a:lstStyle/>
          <a:p>
            <a:r>
              <a:rPr lang="en-US" altLang="zh-CN" dirty="0" smtClean="0"/>
              <a:t>AWS will create a virtual item in the cloud corresponding to each device connected to the cloud. Therefore, </a:t>
            </a:r>
          </a:p>
          <a:p>
            <a:r>
              <a:rPr lang="en-US" altLang="zh-CN" dirty="0" smtClean="0"/>
              <a:t>the first step in configuring AWS is to create virtual items in AWS for the devices that need to be connected, </a:t>
            </a:r>
          </a:p>
          <a:p>
            <a:r>
              <a:rPr lang="en-US" altLang="zh-CN" dirty="0" smtClean="0"/>
              <a:t>and then generate authentication certificates for the created items. After downloading the authentication </a:t>
            </a:r>
          </a:p>
          <a:p>
            <a:r>
              <a:rPr lang="en-US" altLang="zh-CN" dirty="0" smtClean="0"/>
              <a:t>certificates, set rules and access policies.</a:t>
            </a:r>
            <a:endParaRPr lang="zh-CN" altLang="en-US" dirty="0"/>
          </a:p>
        </p:txBody>
      </p:sp>
      <p:pic>
        <p:nvPicPr>
          <p:cNvPr id="6" name="图片 5"/>
          <p:cNvPicPr>
            <a:picLocks noChangeAspect="1"/>
          </p:cNvPicPr>
          <p:nvPr/>
        </p:nvPicPr>
        <p:blipFill>
          <a:blip r:embed="rId3"/>
          <a:stretch>
            <a:fillRect/>
          </a:stretch>
        </p:blipFill>
        <p:spPr>
          <a:xfrm>
            <a:off x="7045643" y="2189295"/>
            <a:ext cx="4069397" cy="4467317"/>
          </a:xfrm>
          <a:prstGeom prst="rect">
            <a:avLst/>
          </a:prstGeom>
        </p:spPr>
      </p:pic>
    </p:spTree>
    <p:extLst>
      <p:ext uri="{BB962C8B-B14F-4D97-AF65-F5344CB8AC3E}">
        <p14:creationId xmlns:p14="http://schemas.microsoft.com/office/powerpoint/2010/main" val="2206407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800" y="170933"/>
            <a:ext cx="7274977" cy="958068"/>
          </a:xfrm>
        </p:spPr>
        <p:txBody>
          <a:bodyPr>
            <a:normAutofit fontScale="90000"/>
          </a:bodyPr>
          <a:lstStyle/>
          <a:p>
            <a:r>
              <a:rPr lang="en-US" altLang="zh-CN" b="1" dirty="0" smtClean="0"/>
              <a:t>Data Store &amp; Analyze &amp; Exhibit</a:t>
            </a:r>
            <a:endParaRPr lang="zh-CN" altLang="en-US" b="1"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7979" y="1501515"/>
            <a:ext cx="1570736" cy="14866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845" y="1158295"/>
            <a:ext cx="2965115" cy="24139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下箭头 6"/>
          <p:cNvSpPr/>
          <p:nvPr/>
        </p:nvSpPr>
        <p:spPr>
          <a:xfrm rot="5400000">
            <a:off x="4440796" y="1588643"/>
            <a:ext cx="335280" cy="13123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11967" y="3636238"/>
            <a:ext cx="926857" cy="369332"/>
          </a:xfrm>
          <a:prstGeom prst="rect">
            <a:avLst/>
          </a:prstGeom>
          <a:noFill/>
        </p:spPr>
        <p:txBody>
          <a:bodyPr wrap="none" rtlCol="0">
            <a:spAutoFit/>
          </a:bodyPr>
          <a:lstStyle/>
          <a:p>
            <a:r>
              <a:rPr lang="en-US" altLang="zh-CN" b="1" dirty="0" smtClean="0"/>
              <a:t>MySQL</a:t>
            </a:r>
            <a:endParaRPr lang="zh-CN" altLang="en-US" b="1"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6241" y="4152954"/>
            <a:ext cx="3385623" cy="2537977"/>
          </a:xfrm>
          <a:prstGeom prst="rect">
            <a:avLst/>
          </a:prstGeom>
          <a:ln>
            <a:noFill/>
          </a:ln>
          <a:effectLst>
            <a:outerShdw blurRad="190500" algn="tl" rotWithShape="0">
              <a:srgbClr val="000000">
                <a:alpha val="70000"/>
              </a:srgbClr>
            </a:outerShdw>
          </a:effectLst>
        </p:spPr>
      </p:pic>
      <p:sp>
        <p:nvSpPr>
          <p:cNvPr id="11" name="文本框 10"/>
          <p:cNvSpPr txBox="1"/>
          <p:nvPr/>
        </p:nvSpPr>
        <p:spPr>
          <a:xfrm>
            <a:off x="1035101" y="5365669"/>
            <a:ext cx="651140" cy="369332"/>
          </a:xfrm>
          <a:prstGeom prst="rect">
            <a:avLst/>
          </a:prstGeom>
          <a:noFill/>
        </p:spPr>
        <p:txBody>
          <a:bodyPr wrap="none" rtlCol="0">
            <a:spAutoFit/>
          </a:bodyPr>
          <a:lstStyle/>
          <a:p>
            <a:r>
              <a:rPr lang="en-US" altLang="zh-CN" b="1" dirty="0" err="1" smtClean="0"/>
              <a:t>Ipad</a:t>
            </a:r>
            <a:endParaRPr lang="en-US" altLang="zh-CN" b="1" dirty="0" smtClean="0"/>
          </a:p>
        </p:txBody>
      </p:sp>
      <p:sp>
        <p:nvSpPr>
          <p:cNvPr id="13" name="右箭头 12"/>
          <p:cNvSpPr/>
          <p:nvPr/>
        </p:nvSpPr>
        <p:spPr>
          <a:xfrm rot="8154542">
            <a:off x="4429993" y="3473962"/>
            <a:ext cx="1018747" cy="35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8707" y="4421041"/>
            <a:ext cx="5721202" cy="2269890"/>
          </a:xfrm>
          <a:prstGeom prst="rect">
            <a:avLst/>
          </a:prstGeom>
          <a:ln>
            <a:noFill/>
          </a:ln>
          <a:effectLst>
            <a:outerShdw blurRad="190500" algn="tl" rotWithShape="0">
              <a:srgbClr val="000000">
                <a:alpha val="70000"/>
              </a:srgbClr>
            </a:outerShdw>
          </a:effectLst>
        </p:spPr>
      </p:pic>
      <p:sp>
        <p:nvSpPr>
          <p:cNvPr id="15" name="右箭头 14"/>
          <p:cNvSpPr/>
          <p:nvPr/>
        </p:nvSpPr>
        <p:spPr>
          <a:xfrm rot="3208801">
            <a:off x="7030535" y="3462168"/>
            <a:ext cx="1018747" cy="35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276080" y="4003084"/>
            <a:ext cx="1511952" cy="369332"/>
          </a:xfrm>
          <a:prstGeom prst="rect">
            <a:avLst/>
          </a:prstGeom>
          <a:noFill/>
        </p:spPr>
        <p:txBody>
          <a:bodyPr wrap="none" rtlCol="0">
            <a:spAutoFit/>
          </a:bodyPr>
          <a:lstStyle/>
          <a:p>
            <a:r>
              <a:rPr lang="en-US" altLang="zh-CN" b="1" dirty="0" smtClean="0"/>
              <a:t>PC &amp; Laptop</a:t>
            </a:r>
            <a:endParaRPr lang="zh-CN" altLang="en-US" b="1" dirty="0"/>
          </a:p>
        </p:txBody>
      </p:sp>
      <p:sp>
        <p:nvSpPr>
          <p:cNvPr id="17" name="右箭头 16"/>
          <p:cNvSpPr/>
          <p:nvPr/>
        </p:nvSpPr>
        <p:spPr>
          <a:xfrm>
            <a:off x="7539908" y="2068406"/>
            <a:ext cx="1018747" cy="35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276080" y="2074696"/>
            <a:ext cx="1630575" cy="369332"/>
          </a:xfrm>
          <a:prstGeom prst="rect">
            <a:avLst/>
          </a:prstGeom>
          <a:noFill/>
        </p:spPr>
        <p:txBody>
          <a:bodyPr wrap="none" rtlCol="0">
            <a:spAutoFit/>
          </a:bodyPr>
          <a:lstStyle/>
          <a:p>
            <a:r>
              <a:rPr lang="en-US" altLang="zh-CN" b="1" dirty="0" smtClean="0"/>
              <a:t>Web Diagram</a:t>
            </a:r>
            <a:endParaRPr lang="zh-CN" altLang="en-US" b="1" dirty="0"/>
          </a:p>
        </p:txBody>
      </p:sp>
      <p:sp>
        <p:nvSpPr>
          <p:cNvPr id="19" name="文本框 18"/>
          <p:cNvSpPr txBox="1"/>
          <p:nvPr/>
        </p:nvSpPr>
        <p:spPr>
          <a:xfrm>
            <a:off x="4295424" y="1745017"/>
            <a:ext cx="707245" cy="369332"/>
          </a:xfrm>
          <a:prstGeom prst="rect">
            <a:avLst/>
          </a:prstGeom>
          <a:noFill/>
        </p:spPr>
        <p:txBody>
          <a:bodyPr wrap="none" rtlCol="0">
            <a:spAutoFit/>
          </a:bodyPr>
          <a:lstStyle/>
          <a:p>
            <a:r>
              <a:rPr lang="en-US" altLang="zh-CN" dirty="0" smtClean="0">
                <a:effectLst>
                  <a:outerShdw blurRad="38100" dist="38100" dir="2700000" algn="tl">
                    <a:srgbClr val="000000">
                      <a:alpha val="43137"/>
                    </a:srgbClr>
                  </a:outerShdw>
                </a:effectLst>
              </a:rPr>
              <a:t>Store</a:t>
            </a:r>
            <a:endParaRPr lang="zh-CN" altLang="en-US" dirty="0">
              <a:effectLst>
                <a:outerShdw blurRad="38100" dist="38100" dir="2700000" algn="tl">
                  <a:srgbClr val="000000">
                    <a:alpha val="43137"/>
                  </a:srgbClr>
                </a:outerShdw>
              </a:effectLst>
            </a:endParaRPr>
          </a:p>
        </p:txBody>
      </p:sp>
      <p:sp>
        <p:nvSpPr>
          <p:cNvPr id="20" name="文本框 19"/>
          <p:cNvSpPr txBox="1"/>
          <p:nvPr/>
        </p:nvSpPr>
        <p:spPr>
          <a:xfrm rot="18999801">
            <a:off x="4388232" y="3150060"/>
            <a:ext cx="837089" cy="369332"/>
          </a:xfrm>
          <a:prstGeom prst="rect">
            <a:avLst/>
          </a:prstGeom>
          <a:noFill/>
        </p:spPr>
        <p:txBody>
          <a:bodyPr wrap="none" rtlCol="0">
            <a:spAutoFit/>
          </a:bodyPr>
          <a:lstStyle/>
          <a:p>
            <a:r>
              <a:rPr lang="en-US" altLang="zh-CN" dirty="0" smtClean="0">
                <a:effectLst>
                  <a:outerShdw blurRad="38100" dist="38100" dir="2700000" algn="tl">
                    <a:srgbClr val="000000">
                      <a:alpha val="43137"/>
                    </a:srgbClr>
                  </a:outerShdw>
                </a:effectLst>
              </a:rPr>
              <a:t>Exhibit</a:t>
            </a:r>
            <a:endParaRPr lang="zh-CN" altLang="en-US" dirty="0">
              <a:effectLst>
                <a:outerShdw blurRad="38100" dist="38100" dir="2700000" algn="tl">
                  <a:srgbClr val="000000">
                    <a:alpha val="43137"/>
                  </a:srgbClr>
                </a:outerShdw>
              </a:effectLst>
            </a:endParaRPr>
          </a:p>
        </p:txBody>
      </p:sp>
      <p:sp>
        <p:nvSpPr>
          <p:cNvPr id="21" name="文本框 20"/>
          <p:cNvSpPr txBox="1"/>
          <p:nvPr/>
        </p:nvSpPr>
        <p:spPr>
          <a:xfrm rot="3190413">
            <a:off x="7232046" y="3150060"/>
            <a:ext cx="837089" cy="369332"/>
          </a:xfrm>
          <a:prstGeom prst="rect">
            <a:avLst/>
          </a:prstGeom>
          <a:noFill/>
        </p:spPr>
        <p:txBody>
          <a:bodyPr wrap="none" rtlCol="0">
            <a:spAutoFit/>
          </a:bodyPr>
          <a:lstStyle/>
          <a:p>
            <a:r>
              <a:rPr lang="en-US" altLang="zh-CN" dirty="0" smtClean="0">
                <a:effectLst>
                  <a:outerShdw blurRad="38100" dist="38100" dir="2700000" algn="tl">
                    <a:srgbClr val="000000">
                      <a:alpha val="43137"/>
                    </a:srgbClr>
                  </a:outerShdw>
                </a:effectLst>
              </a:rPr>
              <a:t>Exhibit</a:t>
            </a:r>
            <a:endParaRPr lang="zh-CN" altLang="en-US" dirty="0">
              <a:effectLst>
                <a:outerShdw blurRad="38100" dist="38100" dir="2700000" algn="tl">
                  <a:srgbClr val="000000">
                    <a:alpha val="43137"/>
                  </a:srgbClr>
                </a:outerShdw>
              </a:effectLst>
            </a:endParaRPr>
          </a:p>
        </p:txBody>
      </p:sp>
      <p:sp>
        <p:nvSpPr>
          <p:cNvPr id="22" name="文本框 21"/>
          <p:cNvSpPr txBox="1"/>
          <p:nvPr/>
        </p:nvSpPr>
        <p:spPr>
          <a:xfrm>
            <a:off x="7661734" y="1707867"/>
            <a:ext cx="957313" cy="369332"/>
          </a:xfrm>
          <a:prstGeom prst="rect">
            <a:avLst/>
          </a:prstGeom>
          <a:noFill/>
        </p:spPr>
        <p:txBody>
          <a:bodyPr wrap="none" rtlCol="0">
            <a:spAutoFit/>
          </a:bodyPr>
          <a:lstStyle/>
          <a:p>
            <a:r>
              <a:rPr lang="en-US" altLang="zh-CN" dirty="0" smtClean="0">
                <a:effectLst>
                  <a:outerShdw blurRad="38100" dist="38100" dir="2700000" algn="tl">
                    <a:srgbClr val="000000">
                      <a:alpha val="43137"/>
                    </a:srgbClr>
                  </a:outerShdw>
                </a:effectLst>
              </a:rPr>
              <a:t>Analyze</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9210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0360" y="253365"/>
            <a:ext cx="8061960" cy="803275"/>
          </a:xfrm>
        </p:spPr>
        <p:txBody>
          <a:bodyPr>
            <a:normAutofit fontScale="90000"/>
          </a:bodyPr>
          <a:lstStyle/>
          <a:p>
            <a:r>
              <a:rPr lang="en-US" altLang="zh-CN" b="1" dirty="0" smtClean="0"/>
              <a:t>How Data Store to Cloud database</a:t>
            </a:r>
            <a:endParaRPr lang="zh-CN" altLang="en-US" b="1"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4522" y="3434080"/>
            <a:ext cx="6916934" cy="3261760"/>
          </a:xfrm>
          <a:prstGeom prst="rect">
            <a:avLst/>
          </a:prstGeom>
        </p:spPr>
      </p:pic>
      <p:pic>
        <p:nvPicPr>
          <p:cNvPr id="6" name="图片 5"/>
          <p:cNvPicPr>
            <a:picLocks noChangeAspect="1"/>
          </p:cNvPicPr>
          <p:nvPr/>
        </p:nvPicPr>
        <p:blipFill>
          <a:blip r:embed="rId3"/>
          <a:stretch>
            <a:fillRect/>
          </a:stretch>
        </p:blipFill>
        <p:spPr>
          <a:xfrm>
            <a:off x="139958" y="3434080"/>
            <a:ext cx="5084564" cy="3337560"/>
          </a:xfrm>
          <a:prstGeom prst="rect">
            <a:avLst/>
          </a:prstGeom>
        </p:spPr>
      </p:pic>
      <p:sp>
        <p:nvSpPr>
          <p:cNvPr id="7" name="文本框 6"/>
          <p:cNvSpPr txBox="1"/>
          <p:nvPr/>
        </p:nvSpPr>
        <p:spPr>
          <a:xfrm>
            <a:off x="599440" y="1320800"/>
            <a:ext cx="10048240" cy="2585323"/>
          </a:xfrm>
          <a:prstGeom prst="rect">
            <a:avLst/>
          </a:prstGeom>
          <a:noFill/>
        </p:spPr>
        <p:txBody>
          <a:bodyPr wrap="square" rtlCol="0">
            <a:spAutoFit/>
          </a:bodyPr>
          <a:lstStyle/>
          <a:p>
            <a:r>
              <a:rPr lang="en-US" altLang="zh-CN" dirty="0" smtClean="0"/>
              <a:t>The code on the right shows how to store ESP32 data into the database.</a:t>
            </a:r>
          </a:p>
          <a:p>
            <a:endParaRPr lang="en-US" altLang="zh-CN" dirty="0" smtClean="0"/>
          </a:p>
          <a:p>
            <a:endParaRPr lang="en-US" altLang="zh-CN" dirty="0" smtClean="0"/>
          </a:p>
          <a:p>
            <a:r>
              <a:rPr lang="en-US" altLang="zh-CN" dirty="0" smtClean="0"/>
              <a:t>The figure on the left shows the information printed from the console. The console prints information successfully connected to the AWS cloud, and successfully connected to the MySQL cloud database, the version number is 8.0.30</a:t>
            </a:r>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5186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60" y="-35049"/>
            <a:ext cx="5908040" cy="827529"/>
          </a:xfrm>
        </p:spPr>
        <p:txBody>
          <a:bodyPr/>
          <a:lstStyle/>
          <a:p>
            <a:r>
              <a:rPr lang="en-US" altLang="zh-CN" b="1" dirty="0" smtClean="0"/>
              <a:t>How Data Be Exhibited</a:t>
            </a:r>
            <a:endParaRPr lang="zh-CN" altLang="en-US" b="1"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2446" y="763874"/>
            <a:ext cx="1543716" cy="1461077"/>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4208" y="604288"/>
            <a:ext cx="2012320" cy="1578836"/>
          </a:xfrm>
          <a:prstGeom prst="rect">
            <a:avLst/>
          </a:prstGeom>
        </p:spPr>
      </p:pic>
      <p:sp>
        <p:nvSpPr>
          <p:cNvPr id="6" name="右箭头 5"/>
          <p:cNvSpPr/>
          <p:nvPr/>
        </p:nvSpPr>
        <p:spPr>
          <a:xfrm>
            <a:off x="8737584" y="1209040"/>
            <a:ext cx="894080" cy="325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12" y="1614042"/>
            <a:ext cx="6588760" cy="4939158"/>
          </a:xfrm>
          <a:prstGeom prst="rect">
            <a:avLst/>
          </a:prstGeom>
        </p:spPr>
      </p:pic>
      <p:sp>
        <p:nvSpPr>
          <p:cNvPr id="8" name="文本框 7"/>
          <p:cNvSpPr txBox="1"/>
          <p:nvPr/>
        </p:nvSpPr>
        <p:spPr>
          <a:xfrm>
            <a:off x="406850" y="1032748"/>
            <a:ext cx="3840030" cy="461665"/>
          </a:xfrm>
          <a:prstGeom prst="rect">
            <a:avLst/>
          </a:prstGeom>
          <a:noFill/>
        </p:spPr>
        <p:txBody>
          <a:bodyPr wrap="square" rtlCol="0">
            <a:spAutoFit/>
          </a:bodyPr>
          <a:lstStyle/>
          <a:p>
            <a:r>
              <a:rPr lang="en-US" altLang="zh-CN" sz="2400" b="1" dirty="0"/>
              <a:t>C</a:t>
            </a:r>
            <a:r>
              <a:rPr lang="en-US" altLang="zh-CN" sz="2400" b="1" dirty="0" smtClean="0"/>
              <a:t>onfigure </a:t>
            </a:r>
            <a:r>
              <a:rPr lang="en-US" altLang="zh-CN" sz="2400" b="1" dirty="0" err="1" smtClean="0"/>
              <a:t>Ipad</a:t>
            </a:r>
            <a:r>
              <a:rPr lang="en-US" altLang="zh-CN" sz="2400" b="1" dirty="0" smtClean="0"/>
              <a:t> (Mobile)</a:t>
            </a:r>
            <a:endParaRPr lang="zh-CN" altLang="en-US" sz="2400" b="1" dirty="0"/>
          </a:p>
        </p:txBody>
      </p:sp>
      <p:sp>
        <p:nvSpPr>
          <p:cNvPr id="9" name="文本框 8"/>
          <p:cNvSpPr txBox="1"/>
          <p:nvPr/>
        </p:nvSpPr>
        <p:spPr>
          <a:xfrm>
            <a:off x="7233921" y="2529840"/>
            <a:ext cx="4236720" cy="3785652"/>
          </a:xfrm>
          <a:prstGeom prst="rect">
            <a:avLst/>
          </a:prstGeom>
          <a:noFill/>
        </p:spPr>
        <p:txBody>
          <a:bodyPr wrap="square" rtlCol="0">
            <a:spAutoFit/>
          </a:bodyPr>
          <a:lstStyle/>
          <a:p>
            <a:r>
              <a:rPr lang="en-US" altLang="zh-CN" sz="2400" dirty="0" smtClean="0"/>
              <a:t>It is necessary to configure the CA root certificate, private key device certificate of the AWS site. </a:t>
            </a:r>
          </a:p>
          <a:p>
            <a:endParaRPr lang="en-US" altLang="zh-CN" sz="2400" dirty="0"/>
          </a:p>
          <a:p>
            <a:endParaRPr lang="en-US" altLang="zh-CN" sz="2400" dirty="0" smtClean="0"/>
          </a:p>
          <a:p>
            <a:r>
              <a:rPr lang="en-US" altLang="zh-CN" sz="2400" dirty="0" smtClean="0"/>
              <a:t>For Apple devices, the certificate in .cert format needs to be converted into a certificate in .p12 format</a:t>
            </a:r>
            <a:endParaRPr lang="zh-CN" altLang="en-US" sz="2400" dirty="0"/>
          </a:p>
        </p:txBody>
      </p:sp>
    </p:spTree>
    <p:extLst>
      <p:ext uri="{BB962C8B-B14F-4D97-AF65-F5344CB8AC3E}">
        <p14:creationId xmlns:p14="http://schemas.microsoft.com/office/powerpoint/2010/main" val="4141745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360" y="-35049"/>
            <a:ext cx="5908040" cy="827529"/>
          </a:xfrm>
        </p:spPr>
        <p:txBody>
          <a:bodyPr/>
          <a:lstStyle/>
          <a:p>
            <a:r>
              <a:rPr lang="en-US" altLang="zh-CN" b="1" dirty="0" smtClean="0"/>
              <a:t>How Data Be Exhibited</a:t>
            </a:r>
            <a:endParaRPr lang="zh-CN" altLang="en-US" b="1"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7360" y="319565"/>
            <a:ext cx="1396988" cy="1322204"/>
          </a:xfrm>
          <a:prstGeom prst="rect">
            <a:avLst/>
          </a:prstGeom>
        </p:spPr>
      </p:pic>
      <p:sp>
        <p:nvSpPr>
          <p:cNvPr id="6" name="右箭头 5"/>
          <p:cNvSpPr/>
          <p:nvPr/>
        </p:nvSpPr>
        <p:spPr>
          <a:xfrm>
            <a:off x="8592804" y="802640"/>
            <a:ext cx="894080" cy="325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06850" y="1032748"/>
            <a:ext cx="3586030" cy="461665"/>
          </a:xfrm>
          <a:prstGeom prst="rect">
            <a:avLst/>
          </a:prstGeom>
          <a:noFill/>
        </p:spPr>
        <p:txBody>
          <a:bodyPr wrap="square" rtlCol="0">
            <a:spAutoFit/>
          </a:bodyPr>
          <a:lstStyle/>
          <a:p>
            <a:r>
              <a:rPr lang="en-US" altLang="zh-CN" sz="2400" b="1" dirty="0"/>
              <a:t>C</a:t>
            </a:r>
            <a:r>
              <a:rPr lang="en-US" altLang="zh-CN" sz="2400" b="1" dirty="0" smtClean="0"/>
              <a:t>onfigure PC &amp; Laptop</a:t>
            </a:r>
            <a:endParaRPr lang="zh-CN" altLang="en-US" sz="2400" b="1" dirty="0"/>
          </a:p>
        </p:txBody>
      </p:sp>
      <p:sp>
        <p:nvSpPr>
          <p:cNvPr id="9" name="文本框 8"/>
          <p:cNvSpPr txBox="1"/>
          <p:nvPr/>
        </p:nvSpPr>
        <p:spPr>
          <a:xfrm>
            <a:off x="9337176" y="2553960"/>
            <a:ext cx="2722744" cy="3046988"/>
          </a:xfrm>
          <a:prstGeom prst="rect">
            <a:avLst/>
          </a:prstGeom>
          <a:noFill/>
        </p:spPr>
        <p:txBody>
          <a:bodyPr wrap="square" rtlCol="0">
            <a:spAutoFit/>
          </a:bodyPr>
          <a:lstStyle/>
          <a:p>
            <a:r>
              <a:rPr lang="en-US" altLang="zh-CN" sz="2400" dirty="0" smtClean="0"/>
              <a:t>It is necessary to configure the CA root certificate, private key device certificate of the AWS site. </a:t>
            </a:r>
          </a:p>
          <a:p>
            <a:endParaRPr lang="en-US" altLang="zh-CN" sz="2400" dirty="0"/>
          </a:p>
          <a:p>
            <a:endParaRPr lang="en-US" altLang="zh-CN" sz="2400" dirty="0" smtClean="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936" y="378715"/>
            <a:ext cx="1880911" cy="126305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 y="1788160"/>
            <a:ext cx="8739506" cy="4378960"/>
          </a:xfrm>
          <a:prstGeom prst="rect">
            <a:avLst/>
          </a:prstGeom>
        </p:spPr>
      </p:pic>
    </p:spTree>
    <p:extLst>
      <p:ext uri="{BB962C8B-B14F-4D97-AF65-F5344CB8AC3E}">
        <p14:creationId xmlns:p14="http://schemas.microsoft.com/office/powerpoint/2010/main" val="1231996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How Data Be Analyzed </a:t>
            </a:r>
            <a:endParaRPr lang="zh-CN" altLang="en-US" b="1" dirty="0"/>
          </a:p>
        </p:txBody>
      </p:sp>
      <p:sp>
        <p:nvSpPr>
          <p:cNvPr id="3" name="内容占位符 2"/>
          <p:cNvSpPr>
            <a:spLocks noGrp="1"/>
          </p:cNvSpPr>
          <p:nvPr>
            <p:ph idx="1"/>
          </p:nvPr>
        </p:nvSpPr>
        <p:spPr/>
        <p:txBody>
          <a:bodyPr/>
          <a:lstStyle/>
          <a:p>
            <a:r>
              <a:rPr lang="en-US" altLang="zh-CN" dirty="0" smtClean="0"/>
              <a:t> Web     Diagram</a:t>
            </a:r>
            <a:endParaRPr lang="zh-CN" altLang="en-US" dirty="0"/>
          </a:p>
        </p:txBody>
      </p:sp>
    </p:spTree>
    <p:extLst>
      <p:ext uri="{BB962C8B-B14F-4D97-AF65-F5344CB8AC3E}">
        <p14:creationId xmlns:p14="http://schemas.microsoft.com/office/powerpoint/2010/main" val="2289813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0360" y="159861"/>
            <a:ext cx="3622040" cy="1262539"/>
          </a:xfrm>
        </p:spPr>
        <p:txBody>
          <a:bodyPr>
            <a:normAutofit/>
          </a:bodyPr>
          <a:lstStyle/>
          <a:p>
            <a:r>
              <a:rPr lang="en-US" altLang="zh-CN" sz="5400" b="1" dirty="0" smtClean="0"/>
              <a:t>Hardware</a:t>
            </a:r>
            <a:endParaRPr lang="zh-CN" altLang="en-US" sz="5400" b="1"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626" y="1854245"/>
            <a:ext cx="3017148" cy="2204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1782" y="4446086"/>
            <a:ext cx="2040745" cy="2015236"/>
          </a:xfrm>
          <a:prstGeom prst="rect">
            <a:avLst/>
          </a:prstGeom>
          <a:ln w="88900" cap="sq" cmpd="thickThin">
            <a:solidFill>
              <a:srgbClr val="000000"/>
            </a:solidFill>
            <a:prstDash val="solid"/>
            <a:miter lim="800000"/>
          </a:ln>
          <a:effectLst>
            <a:innerShdw blurRad="76200">
              <a:srgbClr val="000000"/>
            </a:innerShdw>
          </a:effec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285" y="4401693"/>
            <a:ext cx="1982915" cy="2104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2015" y="2534317"/>
            <a:ext cx="5079105" cy="4120832"/>
          </a:xfrm>
          <a:prstGeom prst="rect">
            <a:avLst/>
          </a:prstGeom>
          <a:ln>
            <a:noFill/>
          </a:ln>
          <a:effectLst>
            <a:softEdge rad="112500"/>
          </a:effectLst>
        </p:spPr>
      </p:pic>
      <p:sp>
        <p:nvSpPr>
          <p:cNvPr id="8" name="右箭头 7"/>
          <p:cNvSpPr/>
          <p:nvPr/>
        </p:nvSpPr>
        <p:spPr>
          <a:xfrm>
            <a:off x="4725295" y="3850640"/>
            <a:ext cx="1696720" cy="744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440494" y="58261"/>
            <a:ext cx="5622665" cy="2554545"/>
          </a:xfrm>
          <a:prstGeom prst="rect">
            <a:avLst/>
          </a:prstGeom>
          <a:noFill/>
        </p:spPr>
        <p:txBody>
          <a:bodyPr wrap="square" rtlCol="0">
            <a:spAutoFit/>
          </a:bodyPr>
          <a:lstStyle/>
          <a:p>
            <a:r>
              <a:rPr lang="en-US" altLang="zh-CN" sz="2000" dirty="0" smtClean="0"/>
              <a:t>The hardware part is mainly composed of DHT22 temperature and humidity sensor and ESP32 </a:t>
            </a:r>
            <a:r>
              <a:rPr lang="en-US" altLang="zh-CN" sz="2000" dirty="0" err="1" smtClean="0"/>
              <a:t>LoRa</a:t>
            </a:r>
            <a:r>
              <a:rPr lang="en-US" altLang="zh-CN" sz="2000" dirty="0" smtClean="0"/>
              <a:t> development board. DHT22 is responsible for collecting environmental data, ESP32 </a:t>
            </a:r>
            <a:r>
              <a:rPr lang="en-US" altLang="zh-CN" sz="2000" dirty="0" err="1" smtClean="0"/>
              <a:t>LoRa</a:t>
            </a:r>
            <a:r>
              <a:rPr lang="en-US" altLang="zh-CN" sz="2000" dirty="0" smtClean="0"/>
              <a:t> development board is responsible for data transmission, breadboard and DuPont line are responsible for connecting DHT22 and ESP32 </a:t>
            </a:r>
            <a:r>
              <a:rPr lang="en-US" altLang="zh-CN" sz="2000" dirty="0" err="1" smtClean="0"/>
              <a:t>LoRa</a:t>
            </a:r>
            <a:r>
              <a:rPr lang="en-US" altLang="zh-CN" sz="2000" dirty="0" smtClean="0"/>
              <a:t> development board</a:t>
            </a:r>
            <a:endParaRPr lang="zh-CN" altLang="en-US" sz="2000" dirty="0"/>
          </a:p>
        </p:txBody>
      </p:sp>
    </p:spTree>
    <p:extLst>
      <p:ext uri="{BB962C8B-B14F-4D97-AF65-F5344CB8AC3E}">
        <p14:creationId xmlns:p14="http://schemas.microsoft.com/office/powerpoint/2010/main" val="127297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1"/>
            <a:ext cx="4983480" cy="833120"/>
          </a:xfrm>
        </p:spPr>
        <p:txBody>
          <a:bodyPr/>
          <a:lstStyle/>
          <a:p>
            <a:r>
              <a:rPr lang="en-US" altLang="zh-CN" b="1" dirty="0"/>
              <a:t>Configure </a:t>
            </a:r>
            <a:r>
              <a:rPr lang="en-US" altLang="zh-CN" b="1" dirty="0" smtClean="0"/>
              <a:t>Hardware</a:t>
            </a:r>
            <a:endParaRPr lang="zh-CN" altLang="en-US" b="1" dirty="0"/>
          </a:p>
        </p:txBody>
      </p:sp>
      <p:pic>
        <p:nvPicPr>
          <p:cNvPr id="4" name="图片 3"/>
          <p:cNvPicPr>
            <a:picLocks noChangeAspect="1"/>
          </p:cNvPicPr>
          <p:nvPr/>
        </p:nvPicPr>
        <p:blipFill>
          <a:blip r:embed="rId2"/>
          <a:stretch>
            <a:fillRect/>
          </a:stretch>
        </p:blipFill>
        <p:spPr>
          <a:xfrm>
            <a:off x="5593080" y="1211663"/>
            <a:ext cx="6395720" cy="5436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文本框 6"/>
          <p:cNvSpPr txBox="1"/>
          <p:nvPr/>
        </p:nvSpPr>
        <p:spPr>
          <a:xfrm>
            <a:off x="447040" y="1452118"/>
            <a:ext cx="4998720" cy="4893647"/>
          </a:xfrm>
          <a:prstGeom prst="rect">
            <a:avLst/>
          </a:prstGeom>
          <a:noFill/>
        </p:spPr>
        <p:txBody>
          <a:bodyPr wrap="square" rtlCol="0">
            <a:spAutoFit/>
          </a:bodyPr>
          <a:lstStyle/>
          <a:p>
            <a:r>
              <a:rPr lang="en-US" altLang="zh-CN" sz="2400" b="1" dirty="0" smtClean="0"/>
              <a:t>The code on the right shows how to configure the ESP32 </a:t>
            </a:r>
            <a:r>
              <a:rPr lang="en-US" altLang="zh-CN" sz="2400" b="1" dirty="0" err="1" smtClean="0"/>
              <a:t>LoRa</a:t>
            </a:r>
            <a:r>
              <a:rPr lang="en-US" altLang="zh-CN" sz="2400" b="1" dirty="0" smtClean="0"/>
              <a:t> to receive data from the DHT22 sensor and how to connect to WIFI. </a:t>
            </a:r>
          </a:p>
          <a:p>
            <a:endParaRPr lang="en-US" altLang="zh-CN" sz="2400" b="1" dirty="0" smtClean="0"/>
          </a:p>
          <a:p>
            <a:r>
              <a:rPr lang="en-US" altLang="zh-CN" sz="2400" b="1" dirty="0" smtClean="0"/>
              <a:t>“</a:t>
            </a:r>
            <a:r>
              <a:rPr lang="en-US" altLang="zh-CN" sz="2400" b="1" dirty="0" err="1" smtClean="0"/>
              <a:t>DHT.h</a:t>
            </a:r>
            <a:r>
              <a:rPr lang="en-US" altLang="zh-CN" sz="2400" b="1" dirty="0" smtClean="0"/>
              <a:t>” and “</a:t>
            </a:r>
            <a:r>
              <a:rPr lang="en-US" altLang="zh-CN" sz="2400" b="1" dirty="0" err="1" smtClean="0"/>
              <a:t>DHT_U.h</a:t>
            </a:r>
            <a:r>
              <a:rPr lang="en-US" altLang="zh-CN" sz="2400" b="1" dirty="0" smtClean="0"/>
              <a:t>” responsible for driving DHT22. </a:t>
            </a:r>
          </a:p>
          <a:p>
            <a:endParaRPr lang="en-US" altLang="zh-CN" sz="2400" b="1" dirty="0"/>
          </a:p>
          <a:p>
            <a:r>
              <a:rPr lang="en-US" altLang="zh-CN" sz="2400" b="1" dirty="0" smtClean="0"/>
              <a:t>“</a:t>
            </a:r>
            <a:r>
              <a:rPr lang="en-US" altLang="zh-CN" sz="2400" b="1" dirty="0" err="1" smtClean="0"/>
              <a:t>AWS_IOT.h</a:t>
            </a:r>
            <a:r>
              <a:rPr lang="en-US" altLang="zh-CN" sz="2400" b="1" dirty="0" smtClean="0"/>
              <a:t>” responsible for obtaining links to AWS and “</a:t>
            </a:r>
            <a:r>
              <a:rPr lang="en-US" altLang="zh-CN" sz="2400" b="1" dirty="0" err="1" smtClean="0"/>
              <a:t>WiFi.h</a:t>
            </a:r>
            <a:r>
              <a:rPr lang="en-US" altLang="zh-CN" sz="2400" b="1" dirty="0" smtClean="0"/>
              <a:t>” responsible for connecting to the </a:t>
            </a:r>
            <a:r>
              <a:rPr lang="en-US" altLang="zh-CN" sz="2400" b="1" dirty="0" err="1" smtClean="0"/>
              <a:t>WiFi</a:t>
            </a:r>
            <a:endParaRPr lang="zh-CN" altLang="en-US" sz="2400" b="1" dirty="0"/>
          </a:p>
        </p:txBody>
      </p:sp>
    </p:spTree>
    <p:extLst>
      <p:ext uri="{BB962C8B-B14F-4D97-AF65-F5344CB8AC3E}">
        <p14:creationId xmlns:p14="http://schemas.microsoft.com/office/powerpoint/2010/main" val="3617388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172721"/>
            <a:ext cx="9525000" cy="833120"/>
          </a:xfrm>
        </p:spPr>
        <p:txBody>
          <a:bodyPr>
            <a:normAutofit/>
          </a:bodyPr>
          <a:lstStyle/>
          <a:p>
            <a:r>
              <a:rPr lang="en-US" altLang="zh-CN" b="1" dirty="0"/>
              <a:t>Configure </a:t>
            </a:r>
            <a:r>
              <a:rPr lang="en-US" altLang="zh-CN" b="1" dirty="0" smtClean="0"/>
              <a:t>Certificate for Hardware</a:t>
            </a:r>
            <a:endParaRPr lang="zh-CN" altLang="en-US" b="1" dirty="0"/>
          </a:p>
        </p:txBody>
      </p:sp>
      <p:sp>
        <p:nvSpPr>
          <p:cNvPr id="7" name="文本框 6"/>
          <p:cNvSpPr txBox="1"/>
          <p:nvPr/>
        </p:nvSpPr>
        <p:spPr>
          <a:xfrm>
            <a:off x="436880" y="2270851"/>
            <a:ext cx="3850640" cy="3046988"/>
          </a:xfrm>
          <a:prstGeom prst="rect">
            <a:avLst/>
          </a:prstGeom>
          <a:noFill/>
        </p:spPr>
        <p:txBody>
          <a:bodyPr wrap="square" rtlCol="0">
            <a:spAutoFit/>
          </a:bodyPr>
          <a:lstStyle/>
          <a:p>
            <a:r>
              <a:rPr lang="en-US" altLang="zh-CN" sz="2400" b="1" dirty="0" smtClean="0"/>
              <a:t>In “</a:t>
            </a:r>
            <a:r>
              <a:rPr lang="en-US" altLang="zh-CN" sz="2400" b="1" dirty="0" err="1" smtClean="0"/>
              <a:t>aws_iot_certificates.c</a:t>
            </a:r>
            <a:r>
              <a:rPr lang="en-US" altLang="zh-CN" sz="2400" b="1" dirty="0" smtClean="0"/>
              <a:t>” file configure </a:t>
            </a:r>
            <a:r>
              <a:rPr lang="en-US" altLang="zh-CN" sz="2400" b="1" dirty="0"/>
              <a:t>.</a:t>
            </a:r>
            <a:r>
              <a:rPr lang="en-US" altLang="zh-CN" sz="2400" b="1" dirty="0" err="1" smtClean="0"/>
              <a:t>crt</a:t>
            </a:r>
            <a:r>
              <a:rPr lang="en-US" altLang="zh-CN" sz="2400" b="1" dirty="0" smtClean="0"/>
              <a:t> certificate, CA certificate and device private key</a:t>
            </a:r>
          </a:p>
          <a:p>
            <a:endParaRPr lang="en-US" altLang="zh-CN" sz="2400" b="1" dirty="0"/>
          </a:p>
          <a:p>
            <a:r>
              <a:rPr lang="en-US" altLang="zh-CN" sz="2400" b="1" dirty="0" smtClean="0"/>
              <a:t>This certificate is the credential for the device to access the AWS cloud</a:t>
            </a:r>
          </a:p>
        </p:txBody>
      </p:sp>
      <p:pic>
        <p:nvPicPr>
          <p:cNvPr id="3" name="图片 2"/>
          <p:cNvPicPr>
            <a:picLocks noChangeAspect="1"/>
          </p:cNvPicPr>
          <p:nvPr/>
        </p:nvPicPr>
        <p:blipFill>
          <a:blip r:embed="rId2"/>
          <a:stretch>
            <a:fillRect/>
          </a:stretch>
        </p:blipFill>
        <p:spPr>
          <a:xfrm>
            <a:off x="4378959" y="1209040"/>
            <a:ext cx="7658821" cy="5405119"/>
          </a:xfrm>
          <a:prstGeom prst="rect">
            <a:avLst/>
          </a:prstGeom>
        </p:spPr>
      </p:pic>
    </p:spTree>
    <p:extLst>
      <p:ext uri="{BB962C8B-B14F-4D97-AF65-F5344CB8AC3E}">
        <p14:creationId xmlns:p14="http://schemas.microsoft.com/office/powerpoint/2010/main" val="268675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4000" y="2640965"/>
            <a:ext cx="11602720" cy="1325563"/>
          </a:xfrm>
        </p:spPr>
        <p:txBody>
          <a:bodyPr>
            <a:normAutofit fontScale="90000"/>
          </a:bodyPr>
          <a:lstStyle/>
          <a:p>
            <a:r>
              <a:rPr lang="en-US" altLang="zh-CN" sz="6600" b="1" dirty="0" smtClean="0"/>
              <a:t>Network Architecture</a:t>
            </a:r>
            <a:r>
              <a:rPr lang="en-US" altLang="zh-CN" sz="6600" b="1" dirty="0" smtClean="0"/>
              <a:t> Description</a:t>
            </a:r>
            <a:endParaRPr lang="zh-CN" altLang="en-US" sz="6600" b="1" dirty="0"/>
          </a:p>
        </p:txBody>
      </p:sp>
    </p:spTree>
    <p:extLst>
      <p:ext uri="{BB962C8B-B14F-4D97-AF65-F5344CB8AC3E}">
        <p14:creationId xmlns:p14="http://schemas.microsoft.com/office/powerpoint/2010/main" val="530167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smtClean="0"/>
              <a:t>LoRa</a:t>
            </a:r>
            <a:r>
              <a:rPr lang="en-US" altLang="zh-CN" b="1" dirty="0" smtClean="0"/>
              <a:t> &amp; </a:t>
            </a:r>
            <a:r>
              <a:rPr lang="en-US" altLang="zh-CN" b="1" dirty="0" err="1" smtClean="0"/>
              <a:t>LoRaWAN</a:t>
            </a:r>
            <a:endParaRPr lang="zh-CN" altLang="en-US" b="1"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62658474"/>
              </p:ext>
            </p:extLst>
          </p:nvPr>
        </p:nvGraphicFramePr>
        <p:xfrm>
          <a:off x="838200" y="1825625"/>
          <a:ext cx="10515600" cy="475996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261458226"/>
                    </a:ext>
                  </a:extLst>
                </a:gridCol>
                <a:gridCol w="3505200">
                  <a:extLst>
                    <a:ext uri="{9D8B030D-6E8A-4147-A177-3AD203B41FA5}">
                      <a16:colId xmlns:a16="http://schemas.microsoft.com/office/drawing/2014/main" val="3311640739"/>
                    </a:ext>
                  </a:extLst>
                </a:gridCol>
                <a:gridCol w="3505200">
                  <a:extLst>
                    <a:ext uri="{9D8B030D-6E8A-4147-A177-3AD203B41FA5}">
                      <a16:colId xmlns:a16="http://schemas.microsoft.com/office/drawing/2014/main" val="993123993"/>
                    </a:ext>
                  </a:extLst>
                </a:gridCol>
              </a:tblGrid>
              <a:tr h="370840">
                <a:tc>
                  <a:txBody>
                    <a:bodyPr/>
                    <a:lstStyle/>
                    <a:p>
                      <a:r>
                        <a:rPr lang="en-US" altLang="zh-CN" dirty="0" smtClean="0"/>
                        <a:t>Difference</a:t>
                      </a:r>
                      <a:endParaRPr lang="zh-CN" altLang="en-US" dirty="0"/>
                    </a:p>
                  </a:txBody>
                  <a:tcPr/>
                </a:tc>
                <a:tc>
                  <a:txBody>
                    <a:bodyPr/>
                    <a:lstStyle/>
                    <a:p>
                      <a:r>
                        <a:rPr lang="en-US" altLang="zh-CN" dirty="0" err="1" smtClean="0"/>
                        <a:t>LoRa</a:t>
                      </a:r>
                      <a:endParaRPr lang="zh-CN" altLang="en-US" dirty="0"/>
                    </a:p>
                  </a:txBody>
                  <a:tcPr/>
                </a:tc>
                <a:tc>
                  <a:txBody>
                    <a:bodyPr/>
                    <a:lstStyle/>
                    <a:p>
                      <a:r>
                        <a:rPr lang="en-US" altLang="zh-CN" dirty="0" err="1" smtClean="0"/>
                        <a:t>LoRaWAN</a:t>
                      </a:r>
                      <a:endParaRPr lang="zh-CN" altLang="en-US" dirty="0"/>
                    </a:p>
                  </a:txBody>
                  <a:tcPr/>
                </a:tc>
                <a:extLst>
                  <a:ext uri="{0D108BD9-81ED-4DB2-BD59-A6C34878D82A}">
                    <a16:rowId xmlns:a16="http://schemas.microsoft.com/office/drawing/2014/main" val="4146723100"/>
                  </a:ext>
                </a:extLst>
              </a:tr>
              <a:tr h="370840">
                <a:tc>
                  <a:txBody>
                    <a:bodyPr/>
                    <a:lstStyle/>
                    <a:p>
                      <a:r>
                        <a:rPr lang="en-US" altLang="zh-CN" dirty="0" smtClean="0"/>
                        <a:t>Nature</a:t>
                      </a:r>
                      <a:endParaRPr lang="zh-CN" altLang="en-US" dirty="0"/>
                    </a:p>
                  </a:txBody>
                  <a:tcPr/>
                </a:tc>
                <a:tc>
                  <a:txBody>
                    <a:bodyPr/>
                    <a:lstStyle/>
                    <a:p>
                      <a:r>
                        <a:rPr lang="en-US" altLang="zh-CN" dirty="0" err="1" smtClean="0"/>
                        <a:t>LoRa</a:t>
                      </a:r>
                      <a:r>
                        <a:rPr lang="en-US" altLang="zh-CN" dirty="0" smtClean="0"/>
                        <a:t> is the modulation technique used in the physical layer of the </a:t>
                      </a:r>
                      <a:r>
                        <a:rPr lang="en-US" altLang="zh-CN" dirty="0" err="1" smtClean="0"/>
                        <a:t>LoRaWAN</a:t>
                      </a:r>
                      <a:r>
                        <a:rPr lang="en-US" altLang="zh-CN" dirty="0" smtClean="0"/>
                        <a:t> network, basically CSS (Chip Spread Spectrum) modulation, used to provide different data rates using different spreading factors</a:t>
                      </a:r>
                      <a:endParaRPr lang="zh-CN" altLang="en-US" dirty="0"/>
                    </a:p>
                  </a:txBody>
                  <a:tcPr/>
                </a:tc>
                <a:tc>
                  <a:txBody>
                    <a:bodyPr/>
                    <a:lstStyle/>
                    <a:p>
                      <a:r>
                        <a:rPr lang="en-US" altLang="zh-CN" dirty="0" err="1" smtClean="0"/>
                        <a:t>LoRaWAN</a:t>
                      </a:r>
                      <a:r>
                        <a:rPr lang="en-US" altLang="zh-CN" dirty="0" smtClean="0"/>
                        <a:t> is used as a wireless network for WAN due to its wide coverage capability</a:t>
                      </a:r>
                      <a:endParaRPr lang="zh-CN" altLang="en-US" dirty="0"/>
                    </a:p>
                  </a:txBody>
                  <a:tcPr/>
                </a:tc>
                <a:extLst>
                  <a:ext uri="{0D108BD9-81ED-4DB2-BD59-A6C34878D82A}">
                    <a16:rowId xmlns:a16="http://schemas.microsoft.com/office/drawing/2014/main" val="1318881540"/>
                  </a:ext>
                </a:extLst>
              </a:tr>
              <a:tr h="370840">
                <a:tc>
                  <a:txBody>
                    <a:bodyPr/>
                    <a:lstStyle/>
                    <a:p>
                      <a:r>
                        <a:rPr lang="en-US" altLang="zh-CN" dirty="0" smtClean="0"/>
                        <a:t>Application</a:t>
                      </a:r>
                      <a:endParaRPr lang="zh-CN" altLang="en-US" dirty="0"/>
                    </a:p>
                  </a:txBody>
                  <a:tcPr/>
                </a:tc>
                <a:tc>
                  <a:txBody>
                    <a:bodyPr/>
                    <a:lstStyle/>
                    <a:p>
                      <a:r>
                        <a:rPr lang="en-US" altLang="zh-CN" dirty="0" smtClean="0"/>
                        <a:t>Used as a robust modulation in </a:t>
                      </a:r>
                      <a:r>
                        <a:rPr lang="en-US" altLang="zh-CN" dirty="0" err="1" smtClean="0"/>
                        <a:t>LoRaWAN</a:t>
                      </a:r>
                      <a:r>
                        <a:rPr lang="en-US" altLang="zh-CN" dirty="0" smtClean="0"/>
                        <a:t> systems to help achieve different data rates</a:t>
                      </a:r>
                      <a:endParaRPr lang="zh-CN" altLang="en-US" dirty="0"/>
                    </a:p>
                  </a:txBody>
                  <a:tcPr/>
                </a:tc>
                <a:tc>
                  <a:txBody>
                    <a:bodyPr/>
                    <a:lstStyle/>
                    <a:p>
                      <a:r>
                        <a:rPr lang="en-US" altLang="zh-CN" dirty="0" smtClean="0"/>
                        <a:t>Used as a low power consumption, low data rate and long range wireless system. Popular in </a:t>
                      </a:r>
                      <a:r>
                        <a:rPr lang="en-US" altLang="zh-CN" dirty="0" err="1" smtClean="0"/>
                        <a:t>IoT</a:t>
                      </a:r>
                      <a:r>
                        <a:rPr lang="en-US" altLang="zh-CN" dirty="0" smtClean="0"/>
                        <a:t>/M2M based systems</a:t>
                      </a:r>
                      <a:endParaRPr lang="zh-CN" altLang="en-US" dirty="0"/>
                    </a:p>
                  </a:txBody>
                  <a:tcPr/>
                </a:tc>
                <a:extLst>
                  <a:ext uri="{0D108BD9-81ED-4DB2-BD59-A6C34878D82A}">
                    <a16:rowId xmlns:a16="http://schemas.microsoft.com/office/drawing/2014/main" val="3935750856"/>
                  </a:ext>
                </a:extLst>
              </a:tr>
              <a:tr h="370840">
                <a:tc>
                  <a:txBody>
                    <a:bodyPr/>
                    <a:lstStyle/>
                    <a:p>
                      <a:r>
                        <a:rPr lang="en-US" altLang="zh-CN" dirty="0" smtClean="0"/>
                        <a:t>Location</a:t>
                      </a:r>
                      <a:endParaRPr lang="zh-CN" altLang="en-US" dirty="0"/>
                    </a:p>
                  </a:txBody>
                  <a:tcPr/>
                </a:tc>
                <a:tc>
                  <a:txBody>
                    <a:bodyPr/>
                    <a:lstStyle/>
                    <a:p>
                      <a:r>
                        <a:rPr lang="en-US" altLang="zh-CN" dirty="0" smtClean="0"/>
                        <a:t>Have specific functions at the physical layer of the system</a:t>
                      </a:r>
                      <a:endParaRPr lang="zh-CN" altLang="en-US" dirty="0"/>
                    </a:p>
                  </a:txBody>
                  <a:tcPr/>
                </a:tc>
                <a:tc>
                  <a:txBody>
                    <a:bodyPr/>
                    <a:lstStyle/>
                    <a:p>
                      <a:r>
                        <a:rPr lang="en-US" altLang="zh-CN" dirty="0" smtClean="0"/>
                        <a:t>It has four layers: RF, physical layer, MAC layer and application layer</a:t>
                      </a:r>
                      <a:endParaRPr lang="zh-CN" altLang="en-US" dirty="0"/>
                    </a:p>
                  </a:txBody>
                  <a:tcPr/>
                </a:tc>
                <a:extLst>
                  <a:ext uri="{0D108BD9-81ED-4DB2-BD59-A6C34878D82A}">
                    <a16:rowId xmlns:a16="http://schemas.microsoft.com/office/drawing/2014/main" val="226062030"/>
                  </a:ext>
                </a:extLst>
              </a:tr>
            </a:tbl>
          </a:graphicData>
        </a:graphic>
      </p:graphicFrame>
    </p:spTree>
    <p:extLst>
      <p:ext uri="{BB962C8B-B14F-4D97-AF65-F5344CB8AC3E}">
        <p14:creationId xmlns:p14="http://schemas.microsoft.com/office/powerpoint/2010/main" val="708093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89710" y="2902584"/>
            <a:ext cx="9239560" cy="3498215"/>
          </a:xfrm>
          <a:prstGeom prst="rect">
            <a:avLst/>
          </a:prstGeom>
        </p:spPr>
      </p:pic>
      <p:sp>
        <p:nvSpPr>
          <p:cNvPr id="5" name="文本框 4"/>
          <p:cNvSpPr txBox="1"/>
          <p:nvPr/>
        </p:nvSpPr>
        <p:spPr>
          <a:xfrm>
            <a:off x="264160" y="904240"/>
            <a:ext cx="11927840" cy="1569660"/>
          </a:xfrm>
          <a:prstGeom prst="rect">
            <a:avLst/>
          </a:prstGeom>
          <a:noFill/>
        </p:spPr>
        <p:txBody>
          <a:bodyPr wrap="square" rtlCol="0">
            <a:spAutoFit/>
          </a:bodyPr>
          <a:lstStyle/>
          <a:p>
            <a:r>
              <a:rPr lang="en-US" altLang="zh-CN" sz="2400" b="1" dirty="0" err="1" smtClean="0"/>
              <a:t>LoRa</a:t>
            </a:r>
            <a:r>
              <a:rPr lang="en-US" altLang="zh-CN" sz="2400" b="1" dirty="0" smtClean="0"/>
              <a:t> is a low-power, long-range, wireless, wide-area network standard created by </a:t>
            </a:r>
            <a:r>
              <a:rPr lang="en-US" altLang="zh-CN" sz="2400" b="1" dirty="0" err="1" smtClean="0"/>
              <a:t>semtech</a:t>
            </a:r>
            <a:r>
              <a:rPr lang="en-US" altLang="zh-CN" sz="2400" b="1" dirty="0" smtClean="0"/>
              <a:t>.</a:t>
            </a:r>
          </a:p>
          <a:p>
            <a:endParaRPr lang="en-US" altLang="zh-CN" sz="2400" b="1" dirty="0" smtClean="0"/>
          </a:p>
          <a:p>
            <a:r>
              <a:rPr lang="en-US" altLang="zh-CN" sz="2400" b="1" dirty="0" smtClean="0"/>
              <a:t>Working frequency: ISM frequency band includes 433, 868, 915 MH, etc.</a:t>
            </a:r>
            <a:endParaRPr lang="zh-CN" altLang="en-US" sz="2400" b="1" dirty="0"/>
          </a:p>
        </p:txBody>
      </p:sp>
    </p:spTree>
    <p:extLst>
      <p:ext uri="{BB962C8B-B14F-4D97-AF65-F5344CB8AC3E}">
        <p14:creationId xmlns:p14="http://schemas.microsoft.com/office/powerpoint/2010/main" val="4281666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71121"/>
            <a:ext cx="3479800" cy="934720"/>
          </a:xfrm>
        </p:spPr>
        <p:txBody>
          <a:bodyPr>
            <a:normAutofit fontScale="90000"/>
          </a:bodyPr>
          <a:lstStyle/>
          <a:p>
            <a:r>
              <a:rPr lang="en-US" altLang="zh-CN" b="1" dirty="0" smtClean="0"/>
              <a:t>MQTT Protocol</a:t>
            </a:r>
            <a:endParaRPr lang="zh-CN" altLang="en-US" b="1" dirty="0"/>
          </a:p>
        </p:txBody>
      </p:sp>
      <p:sp>
        <p:nvSpPr>
          <p:cNvPr id="3" name="内容占位符 2"/>
          <p:cNvSpPr>
            <a:spLocks noGrp="1"/>
          </p:cNvSpPr>
          <p:nvPr>
            <p:ph idx="1"/>
          </p:nvPr>
        </p:nvSpPr>
        <p:spPr>
          <a:xfrm>
            <a:off x="736600" y="1005841"/>
            <a:ext cx="10896600" cy="5527039"/>
          </a:xfrm>
        </p:spPr>
        <p:txBody>
          <a:bodyPr>
            <a:normAutofit/>
          </a:bodyPr>
          <a:lstStyle/>
          <a:p>
            <a:r>
              <a:rPr lang="en-US" altLang="zh-CN" dirty="0" smtClean="0"/>
              <a:t>MQTT is a lightweight message transmission protocol based on the publish/subscribe model. It is specially designed for </a:t>
            </a:r>
            <a:r>
              <a:rPr lang="en-US" altLang="zh-CN" dirty="0" err="1" smtClean="0"/>
              <a:t>IoT</a:t>
            </a:r>
            <a:r>
              <a:rPr lang="en-US" altLang="zh-CN" dirty="0" smtClean="0"/>
              <a:t> applications in low-bandwidth and unstable network environments. It can provide real-time and reliable message services for networked devices with very little code. Simple and easy to implement</a:t>
            </a:r>
          </a:p>
          <a:p>
            <a:endParaRPr lang="en-US" altLang="zh-CN" dirty="0" smtClean="0"/>
          </a:p>
          <a:p>
            <a:r>
              <a:rPr lang="en-US" altLang="zh-CN" dirty="0" smtClean="0"/>
              <a:t>Support </a:t>
            </a:r>
            <a:r>
              <a:rPr lang="en-US" altLang="zh-CN" dirty="0" err="1" smtClean="0"/>
              <a:t>QoS</a:t>
            </a:r>
            <a:r>
              <a:rPr lang="en-US" altLang="zh-CN" dirty="0" smtClean="0"/>
              <a:t> (equipment network environment is complex)</a:t>
            </a:r>
          </a:p>
          <a:p>
            <a:r>
              <a:rPr lang="en-US" altLang="zh-CN" dirty="0" smtClean="0"/>
              <a:t>Lightweight and bandwidth-saving </a:t>
            </a:r>
          </a:p>
          <a:p>
            <a:r>
              <a:rPr lang="en-US" altLang="zh-CN" dirty="0" smtClean="0"/>
              <a:t>Data-independent (don't care about Payload data format)</a:t>
            </a:r>
          </a:p>
          <a:p>
            <a:r>
              <a:rPr lang="en-US" altLang="zh-CN" dirty="0" smtClean="0"/>
              <a:t>Persistent session awareness (know whether the device is online at all times)</a:t>
            </a:r>
            <a:endParaRPr lang="zh-CN" altLang="en-US" dirty="0"/>
          </a:p>
        </p:txBody>
      </p:sp>
    </p:spTree>
    <p:extLst>
      <p:ext uri="{BB962C8B-B14F-4D97-AF65-F5344CB8AC3E}">
        <p14:creationId xmlns:p14="http://schemas.microsoft.com/office/powerpoint/2010/main" val="105547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819" y="1998217"/>
            <a:ext cx="1495250" cy="10883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145" y="3656725"/>
            <a:ext cx="1525080" cy="11100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746" y="5258367"/>
            <a:ext cx="1575879" cy="11470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图片 7"/>
          <p:cNvPicPr>
            <a:picLocks noChangeAspect="1"/>
          </p:cNvPicPr>
          <p:nvPr/>
        </p:nvPicPr>
        <p:blipFill>
          <a:blip r:embed="rId3"/>
          <a:stretch>
            <a:fillRect/>
          </a:stretch>
        </p:blipFill>
        <p:spPr>
          <a:xfrm>
            <a:off x="8411277" y="2028105"/>
            <a:ext cx="1849582" cy="1268623"/>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026349" y="3158391"/>
            <a:ext cx="1160310" cy="21569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文本框 9"/>
          <p:cNvSpPr txBox="1"/>
          <p:nvPr/>
        </p:nvSpPr>
        <p:spPr>
          <a:xfrm>
            <a:off x="1120855" y="3153498"/>
            <a:ext cx="1473480" cy="369332"/>
          </a:xfrm>
          <a:prstGeom prst="rect">
            <a:avLst/>
          </a:prstGeom>
          <a:noFill/>
        </p:spPr>
        <p:txBody>
          <a:bodyPr wrap="none" rtlCol="0">
            <a:spAutoFit/>
          </a:bodyPr>
          <a:lstStyle/>
          <a:p>
            <a:r>
              <a:rPr lang="en-US" altLang="zh-CN" dirty="0" smtClean="0"/>
              <a:t> </a:t>
            </a:r>
            <a:r>
              <a:rPr lang="en-US" altLang="zh-CN" dirty="0" err="1" smtClean="0"/>
              <a:t>LoRaNode</a:t>
            </a:r>
            <a:r>
              <a:rPr lang="en-US" altLang="zh-CN" dirty="0" smtClean="0"/>
              <a:t> 1</a:t>
            </a:r>
            <a:endParaRPr lang="zh-CN" altLang="en-US" dirty="0"/>
          </a:p>
        </p:txBody>
      </p:sp>
      <p:sp>
        <p:nvSpPr>
          <p:cNvPr id="12" name="文本框 11"/>
          <p:cNvSpPr txBox="1"/>
          <p:nvPr/>
        </p:nvSpPr>
        <p:spPr>
          <a:xfrm>
            <a:off x="1135204" y="4778213"/>
            <a:ext cx="1882728" cy="369332"/>
          </a:xfrm>
          <a:prstGeom prst="rect">
            <a:avLst/>
          </a:prstGeom>
          <a:noFill/>
        </p:spPr>
        <p:txBody>
          <a:bodyPr wrap="square" rtlCol="0">
            <a:spAutoFit/>
          </a:bodyPr>
          <a:lstStyle/>
          <a:p>
            <a:r>
              <a:rPr lang="en-US" altLang="zh-CN" dirty="0" err="1" smtClean="0"/>
              <a:t>LoRaNode</a:t>
            </a:r>
            <a:r>
              <a:rPr lang="en-US" altLang="zh-CN" dirty="0" smtClean="0"/>
              <a:t> 2</a:t>
            </a:r>
            <a:endParaRPr lang="zh-CN" altLang="en-US" dirty="0"/>
          </a:p>
        </p:txBody>
      </p:sp>
      <p:sp>
        <p:nvSpPr>
          <p:cNvPr id="15" name="文本框 14"/>
          <p:cNvSpPr txBox="1"/>
          <p:nvPr/>
        </p:nvSpPr>
        <p:spPr>
          <a:xfrm>
            <a:off x="1135204" y="6428273"/>
            <a:ext cx="1410964" cy="369332"/>
          </a:xfrm>
          <a:prstGeom prst="rect">
            <a:avLst/>
          </a:prstGeom>
          <a:noFill/>
        </p:spPr>
        <p:txBody>
          <a:bodyPr wrap="none" rtlCol="0">
            <a:spAutoFit/>
          </a:bodyPr>
          <a:lstStyle/>
          <a:p>
            <a:r>
              <a:rPr lang="en-US" altLang="zh-CN" dirty="0" err="1" smtClean="0"/>
              <a:t>LoRaNode</a:t>
            </a:r>
            <a:r>
              <a:rPr lang="en-US" altLang="zh-CN" dirty="0" smtClean="0"/>
              <a:t> 3</a:t>
            </a:r>
            <a:endParaRPr lang="zh-CN" altLang="en-US" dirty="0"/>
          </a:p>
        </p:txBody>
      </p:sp>
      <p:cxnSp>
        <p:nvCxnSpPr>
          <p:cNvPr id="17" name="直接箭头连接符 16"/>
          <p:cNvCxnSpPr>
            <a:stCxn id="5" idx="6"/>
            <a:endCxn id="9" idx="7"/>
          </p:cNvCxnSpPr>
          <p:nvPr/>
        </p:nvCxnSpPr>
        <p:spPr>
          <a:xfrm>
            <a:off x="2539069" y="2542384"/>
            <a:ext cx="1304828" cy="12842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6"/>
            <a:endCxn id="9" idx="0"/>
          </p:cNvCxnSpPr>
          <p:nvPr/>
        </p:nvCxnSpPr>
        <p:spPr>
          <a:xfrm>
            <a:off x="2603225" y="4211748"/>
            <a:ext cx="924790" cy="251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6"/>
            <a:endCxn id="9" idx="1"/>
          </p:cNvCxnSpPr>
          <p:nvPr/>
        </p:nvCxnSpPr>
        <p:spPr>
          <a:xfrm flipV="1">
            <a:off x="2628625" y="4647112"/>
            <a:ext cx="1215272" cy="11847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088640" y="2802618"/>
            <a:ext cx="673582" cy="369332"/>
          </a:xfrm>
          <a:prstGeom prst="rect">
            <a:avLst/>
          </a:prstGeom>
          <a:noFill/>
        </p:spPr>
        <p:txBody>
          <a:bodyPr wrap="none" rtlCol="0">
            <a:spAutoFit/>
          </a:bodyPr>
          <a:lstStyle/>
          <a:p>
            <a:r>
              <a:rPr lang="en-US" altLang="zh-CN" dirty="0" err="1" smtClean="0"/>
              <a:t>LoRa</a:t>
            </a:r>
            <a:endParaRPr lang="zh-CN" altLang="en-US" dirty="0"/>
          </a:p>
        </p:txBody>
      </p:sp>
      <p:sp>
        <p:nvSpPr>
          <p:cNvPr id="23" name="文本框 22"/>
          <p:cNvSpPr txBox="1"/>
          <p:nvPr/>
        </p:nvSpPr>
        <p:spPr>
          <a:xfrm>
            <a:off x="2787481" y="3801515"/>
            <a:ext cx="673582" cy="369332"/>
          </a:xfrm>
          <a:prstGeom prst="rect">
            <a:avLst/>
          </a:prstGeom>
          <a:noFill/>
        </p:spPr>
        <p:txBody>
          <a:bodyPr wrap="none" rtlCol="0">
            <a:spAutoFit/>
          </a:bodyPr>
          <a:lstStyle/>
          <a:p>
            <a:r>
              <a:rPr lang="en-US" altLang="zh-CN" dirty="0" err="1" smtClean="0"/>
              <a:t>LoRa</a:t>
            </a:r>
            <a:endParaRPr lang="zh-CN" altLang="en-US" dirty="0"/>
          </a:p>
        </p:txBody>
      </p:sp>
      <p:sp>
        <p:nvSpPr>
          <p:cNvPr id="24" name="文本框 23"/>
          <p:cNvSpPr txBox="1"/>
          <p:nvPr/>
        </p:nvSpPr>
        <p:spPr>
          <a:xfrm>
            <a:off x="2821233" y="5647211"/>
            <a:ext cx="673582" cy="369332"/>
          </a:xfrm>
          <a:prstGeom prst="rect">
            <a:avLst/>
          </a:prstGeom>
          <a:noFill/>
        </p:spPr>
        <p:txBody>
          <a:bodyPr wrap="none" rtlCol="0">
            <a:spAutoFit/>
          </a:bodyPr>
          <a:lstStyle/>
          <a:p>
            <a:r>
              <a:rPr lang="en-US" altLang="zh-CN" dirty="0" err="1" smtClean="0"/>
              <a:t>LoRa</a:t>
            </a:r>
            <a:endParaRPr lang="zh-CN" altLang="en-US" dirty="0"/>
          </a:p>
        </p:txBody>
      </p:sp>
      <p:sp>
        <p:nvSpPr>
          <p:cNvPr id="28" name="文本框 27"/>
          <p:cNvSpPr txBox="1"/>
          <p:nvPr/>
        </p:nvSpPr>
        <p:spPr>
          <a:xfrm>
            <a:off x="6011332" y="3797843"/>
            <a:ext cx="800219" cy="369332"/>
          </a:xfrm>
          <a:prstGeom prst="rect">
            <a:avLst/>
          </a:prstGeom>
          <a:noFill/>
        </p:spPr>
        <p:txBody>
          <a:bodyPr wrap="none" rtlCol="0">
            <a:spAutoFit/>
          </a:bodyPr>
          <a:lstStyle/>
          <a:p>
            <a:r>
              <a:rPr lang="en-US" altLang="zh-CN" dirty="0" smtClean="0"/>
              <a:t>MQTT</a:t>
            </a:r>
            <a:endParaRPr lang="zh-CN" altLang="en-US" dirty="0"/>
          </a:p>
        </p:txBody>
      </p:sp>
      <p:pic>
        <p:nvPicPr>
          <p:cNvPr id="1024" name="图片 10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5341" y="5558648"/>
            <a:ext cx="1167227" cy="915789"/>
          </a:xfrm>
          <a:prstGeom prst="rect">
            <a:avLst/>
          </a:prstGeom>
        </p:spPr>
      </p:pic>
      <p:cxnSp>
        <p:nvCxnSpPr>
          <p:cNvPr id="1028" name="肘形连接符 1027"/>
          <p:cNvCxnSpPr>
            <a:stCxn id="9" idx="4"/>
            <a:endCxn id="8" idx="1"/>
          </p:cNvCxnSpPr>
          <p:nvPr/>
        </p:nvCxnSpPr>
        <p:spPr>
          <a:xfrm flipV="1">
            <a:off x="5684993" y="2662417"/>
            <a:ext cx="2726284" cy="157446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1" name="直接箭头连接符 1030"/>
          <p:cNvCxnSpPr>
            <a:stCxn id="8" idx="2"/>
          </p:cNvCxnSpPr>
          <p:nvPr/>
        </p:nvCxnSpPr>
        <p:spPr>
          <a:xfrm flipH="1">
            <a:off x="9336067" y="3296728"/>
            <a:ext cx="1" cy="323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2" name="图片 10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7616" y="3755912"/>
            <a:ext cx="1196903" cy="11328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1063" name="直接箭头连接符 1062"/>
          <p:cNvCxnSpPr>
            <a:stCxn id="1032" idx="2"/>
            <a:endCxn id="1024" idx="0"/>
          </p:cNvCxnSpPr>
          <p:nvPr/>
        </p:nvCxnSpPr>
        <p:spPr>
          <a:xfrm flipH="1">
            <a:off x="7628955" y="4322327"/>
            <a:ext cx="1108661" cy="1236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72" name="图片 107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7602" y="5507225"/>
            <a:ext cx="1516930" cy="1018636"/>
          </a:xfrm>
          <a:prstGeom prst="rect">
            <a:avLst/>
          </a:prstGeom>
        </p:spPr>
      </p:pic>
      <p:cxnSp>
        <p:nvCxnSpPr>
          <p:cNvPr id="1074" name="直接箭头连接符 1073"/>
          <p:cNvCxnSpPr>
            <a:stCxn id="1032" idx="1"/>
            <a:endCxn id="1072" idx="0"/>
          </p:cNvCxnSpPr>
          <p:nvPr/>
        </p:nvCxnSpPr>
        <p:spPr>
          <a:xfrm flipH="1">
            <a:off x="9336067" y="4888741"/>
            <a:ext cx="1" cy="618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77" name="图片 10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17098" y="5034650"/>
            <a:ext cx="696914" cy="1444459"/>
          </a:xfrm>
          <a:prstGeom prst="rect">
            <a:avLst/>
          </a:prstGeom>
        </p:spPr>
      </p:pic>
      <p:cxnSp>
        <p:nvCxnSpPr>
          <p:cNvPr id="1079" name="直接箭头连接符 1078"/>
          <p:cNvCxnSpPr>
            <a:stCxn id="1032" idx="0"/>
            <a:endCxn id="1077" idx="1"/>
          </p:cNvCxnSpPr>
          <p:nvPr/>
        </p:nvCxnSpPr>
        <p:spPr>
          <a:xfrm>
            <a:off x="9934519" y="4322327"/>
            <a:ext cx="782579" cy="1434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1" name="图片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929" y="147335"/>
            <a:ext cx="8542552" cy="1141561"/>
          </a:xfrm>
          <a:prstGeom prst="rect">
            <a:avLst/>
          </a:prstGeom>
        </p:spPr>
      </p:pic>
      <p:sp>
        <p:nvSpPr>
          <p:cNvPr id="1103" name="文本框 1102"/>
          <p:cNvSpPr txBox="1"/>
          <p:nvPr/>
        </p:nvSpPr>
        <p:spPr>
          <a:xfrm>
            <a:off x="75653" y="1298699"/>
            <a:ext cx="11516907" cy="646331"/>
          </a:xfrm>
          <a:prstGeom prst="rect">
            <a:avLst/>
          </a:prstGeom>
          <a:noFill/>
        </p:spPr>
        <p:txBody>
          <a:bodyPr wrap="square" rtlCol="0">
            <a:spAutoFit/>
          </a:bodyPr>
          <a:lstStyle/>
          <a:p>
            <a:r>
              <a:rPr lang="en-US" altLang="zh-CN" b="1" dirty="0" smtClean="0"/>
              <a:t>Due to budget reasons, we cannot use the </a:t>
            </a:r>
            <a:r>
              <a:rPr lang="en-US" altLang="zh-CN" b="1" dirty="0" err="1" smtClean="0"/>
              <a:t>LoRa</a:t>
            </a:r>
            <a:r>
              <a:rPr lang="en-US" altLang="zh-CN" b="1" dirty="0" smtClean="0"/>
              <a:t> gateway for </a:t>
            </a:r>
            <a:r>
              <a:rPr lang="en-US" altLang="zh-CN" b="1" dirty="0" err="1" smtClean="0"/>
              <a:t>LoRaWAN</a:t>
            </a:r>
            <a:r>
              <a:rPr lang="en-US" altLang="zh-CN" b="1" dirty="0" smtClean="0"/>
              <a:t> networking, so we use a single board </a:t>
            </a:r>
          </a:p>
          <a:p>
            <a:r>
              <a:rPr lang="en-US" altLang="zh-CN" b="1" dirty="0" smtClean="0"/>
              <a:t>to achieve </a:t>
            </a:r>
            <a:r>
              <a:rPr lang="en-US" altLang="zh-CN" b="1" dirty="0" err="1" smtClean="0"/>
              <a:t>LoRa</a:t>
            </a:r>
            <a:r>
              <a:rPr lang="en-US" altLang="zh-CN" b="1" dirty="0" smtClean="0"/>
              <a:t> point-to-point communication  【Point to Point </a:t>
            </a:r>
            <a:r>
              <a:rPr lang="en-US" altLang="zh-CN" b="1" dirty="0"/>
              <a:t>O</a:t>
            </a:r>
            <a:r>
              <a:rPr lang="en-US" altLang="zh-CN" b="1" dirty="0" smtClean="0"/>
              <a:t>nly】</a:t>
            </a:r>
            <a:endParaRPr lang="zh-CN" altLang="en-US" b="1" dirty="0"/>
          </a:p>
        </p:txBody>
      </p:sp>
      <p:sp>
        <p:nvSpPr>
          <p:cNvPr id="1107" name="文本框 1106"/>
          <p:cNvSpPr txBox="1"/>
          <p:nvPr/>
        </p:nvSpPr>
        <p:spPr>
          <a:xfrm>
            <a:off x="8823168" y="316295"/>
            <a:ext cx="3200400" cy="523220"/>
          </a:xfrm>
          <a:prstGeom prst="rect">
            <a:avLst/>
          </a:prstGeom>
          <a:noFill/>
        </p:spPr>
        <p:txBody>
          <a:bodyPr wrap="square" rtlCol="0">
            <a:spAutoFit/>
          </a:bodyPr>
          <a:lstStyle/>
          <a:p>
            <a:r>
              <a:rPr lang="en-US" altLang="zh-CN" sz="2800" b="1" dirty="0" smtClean="0"/>
              <a:t>Implementation 1</a:t>
            </a:r>
            <a:endParaRPr lang="zh-CN" altLang="en-US" sz="2800" b="1" dirty="0"/>
          </a:p>
        </p:txBody>
      </p:sp>
    </p:spTree>
    <p:extLst>
      <p:ext uri="{BB962C8B-B14F-4D97-AF65-F5344CB8AC3E}">
        <p14:creationId xmlns:p14="http://schemas.microsoft.com/office/powerpoint/2010/main" val="25023730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749</Words>
  <Application>Microsoft Office PowerPoint</Application>
  <PresentationFormat>宽屏</PresentationFormat>
  <Paragraphs>88</Paragraphs>
  <Slides>17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等线</vt:lpstr>
      <vt:lpstr>等线 Light</vt:lpstr>
      <vt:lpstr>Arial</vt:lpstr>
      <vt:lpstr>Office 主题​​</vt:lpstr>
      <vt:lpstr>Over View</vt:lpstr>
      <vt:lpstr>Hardware</vt:lpstr>
      <vt:lpstr>Configure Hardware</vt:lpstr>
      <vt:lpstr>Configure Certificate for Hardware</vt:lpstr>
      <vt:lpstr>Network Architecture Description</vt:lpstr>
      <vt:lpstr>LoRa &amp; LoRaWAN</vt:lpstr>
      <vt:lpstr>PowerPoint 演示文稿</vt:lpstr>
      <vt:lpstr>MQTT Protocol</vt:lpstr>
      <vt:lpstr>PowerPoint 演示文稿</vt:lpstr>
      <vt:lpstr>PowerPoint 演示文稿</vt:lpstr>
      <vt:lpstr>Cloud Experiment Description </vt:lpstr>
      <vt:lpstr>Connect To AWS </vt:lpstr>
      <vt:lpstr>Data Store &amp; Analyze &amp; Exhibit</vt:lpstr>
      <vt:lpstr>How Data Store to Cloud database</vt:lpstr>
      <vt:lpstr>How Data Be Exhibited</vt:lpstr>
      <vt:lpstr>How Data Be Exhibited</vt:lpstr>
      <vt:lpstr>How Data Be Analyzed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rjn</dc:creator>
  <cp:lastModifiedBy>rjn</cp:lastModifiedBy>
  <cp:revision>20</cp:revision>
  <dcterms:created xsi:type="dcterms:W3CDTF">2022-12-14T19:51:33Z</dcterms:created>
  <dcterms:modified xsi:type="dcterms:W3CDTF">2022-12-14T23:15:38Z</dcterms:modified>
</cp:coreProperties>
</file>